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27" r:id="rId2"/>
  </p:sldMasterIdLst>
  <p:sldIdLst>
    <p:sldId id="256" r:id="rId3"/>
    <p:sldId id="266" r:id="rId4"/>
    <p:sldId id="267" r:id="rId5"/>
    <p:sldId id="287" r:id="rId6"/>
    <p:sldId id="278" r:id="rId7"/>
    <p:sldId id="280" r:id="rId8"/>
    <p:sldId id="269" r:id="rId9"/>
    <p:sldId id="268" r:id="rId10"/>
    <p:sldId id="270" r:id="rId11"/>
    <p:sldId id="271" r:id="rId12"/>
    <p:sldId id="289" r:id="rId13"/>
    <p:sldId id="272" r:id="rId14"/>
    <p:sldId id="273" r:id="rId15"/>
    <p:sldId id="290" r:id="rId16"/>
    <p:sldId id="292" r:id="rId17"/>
    <p:sldId id="291" r:id="rId18"/>
    <p:sldId id="274" r:id="rId19"/>
    <p:sldId id="275" r:id="rId20"/>
    <p:sldId id="276" r:id="rId21"/>
    <p:sldId id="277" r:id="rId22"/>
    <p:sldId id="279" r:id="rId23"/>
    <p:sldId id="286" r:id="rId24"/>
    <p:sldId id="282" r:id="rId25"/>
    <p:sldId id="285" r:id="rId26"/>
    <p:sldId id="260" r:id="rId27"/>
    <p:sldId id="258" r:id="rId28"/>
    <p:sldId id="283" r:id="rId29"/>
    <p:sldId id="259" r:id="rId30"/>
    <p:sldId id="264" r:id="rId31"/>
    <p:sldId id="263" r:id="rId32"/>
    <p:sldId id="265" r:id="rId33"/>
    <p:sldId id="261" r:id="rId34"/>
    <p:sldId id="281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7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3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3C547-AFCD-4EAB-A69E-09084604E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ECA21E-EC92-46B7-8BD4-7FC48CE22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732C2-1863-4C1A-8197-E46D3181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743EA-6D00-48A2-A1BA-5914AF1B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8C39F-5866-482C-9E2C-E0D38482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04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35774-CC77-4D7F-9069-179CEA66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D01EC-FCEF-42C2-BE9F-786411FD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62D88A-1C56-4F78-81C6-7413FC61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BF9E3B-3E23-40E6-A7F3-16AC267A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3851DB-16E9-435A-875C-2A7BC0F2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6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575C7-75C5-4D53-A76C-CE55EA5F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24653-B234-4936-A1A7-9A4421A27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F43942-82B8-44AF-ABB1-73376D7E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EE6301-45E8-4618-9734-6C07AF70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C4E287-C296-44FE-A0F3-58D0E259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80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066DA-AAC5-48E4-9964-38D4E9FD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B3F4B-4F0B-4403-8037-6203EB45C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566F11-ACBA-4E8A-9AB4-6FC406A5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FEC602-A166-47E2-87B9-2964C87F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FB05A-A1E9-413D-93B5-45862E95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5C881F-A780-4A11-BBB8-EA39572B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9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F09E6-F02A-4FA6-B13D-961945A6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C96D2D-AAEA-44FD-9965-5EC84F2A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221807-2828-4712-AFAC-8A818D78C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1F566F5-2C62-495C-8921-2337CA5CD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2B1943-B8BD-487F-BFBC-C97D86E38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0F7C41-2BDC-4533-8016-60D2ADE1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A205A6-BE4E-46BF-BC4E-F657D08D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EDBDB0-1859-463C-B8AE-647055C9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44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53FB1-F488-439E-8A8B-FFC27117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A35A34-2AC9-47C4-A51E-4CCC2256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6FAB92-D168-4EE7-8EA9-0785793D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EA855F-DD7D-439D-A5D2-7BD6A95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99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954C6A-607B-458A-AEB5-CE9B55CF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10FF54-2CB3-48C3-9EC0-3186F093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5A4221-81CF-42B5-BB6C-4709A892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4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0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9EBAF-F117-4E98-B695-1A959E4E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B50CDA-2671-48DE-81FD-B6EAB28E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7F2304-C434-4F4A-84D3-75F9183E5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1F5011-BE33-4ECE-880E-9CA42D44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7909B2-C6CA-4AA2-B45F-00A68882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8CE20E-19A4-4DC6-BC49-49592E39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1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2404C-8194-4B7E-94A1-C30714A7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7848150-2475-4C24-8FCB-723F8AC43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9F49CE-D7A4-4579-800D-3AB207EBB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527DE3-FA09-45CE-85EF-28825D7B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2F50C5-BA28-4837-986D-A7DE47E5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B69334-AC57-4E8F-B059-AD9263E5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5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51AA6-AB3F-42B0-B9A2-99A16CFE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7C96C0-2F4B-4276-A4A5-C19A39A1B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134480-F415-4E06-B08E-707156C1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9E1FAE-DB44-4CDE-82F9-A9463DD6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4EB594-A8FF-43F8-970E-5BE29114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34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D25C8E-79BA-4774-A071-07ABFD420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6E2128-D278-4D8D-BFA3-D5232E14F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10B71D-3B84-4956-97BE-338C6DBD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53956-3652-42EA-8F13-68906C33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8732B9-A786-4220-97F3-87022A7D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1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6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3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1F9F9-7EC9-4CA8-8447-86F86C26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21E1B5-3926-41D1-A66D-04FF508C6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248714-9B7D-4673-97E2-12D14EEF5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1239FA-8B7E-43E3-84DD-638A949F3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821AC-1B15-43CE-9C17-A98558DAE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11EDD-E9EF-4716-A27F-8E69FF8F5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 fontScale="90000"/>
          </a:bodyPr>
          <a:lstStyle/>
          <a:p>
            <a:r>
              <a:rPr lang="ru-RU" i="0" dirty="0">
                <a:latin typeface="+mn-lt"/>
              </a:rPr>
              <a:t>Экспертная система для подбора оборудования для боевой машины в компьютерной игре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0FDBA-01CE-DA72-AE94-6084D5579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4" r="23864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FCEF-65A1-433A-9077-BA80A371D601}"/>
              </a:ext>
            </a:extLst>
          </p:cNvPr>
          <p:cNvSpPr txBox="1"/>
          <p:nvPr/>
        </p:nvSpPr>
        <p:spPr>
          <a:xfrm>
            <a:off x="643468" y="5664970"/>
            <a:ext cx="419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Насретдинов Адель, 09-841</a:t>
            </a:r>
          </a:p>
        </p:txBody>
      </p:sp>
    </p:spTree>
    <p:extLst>
      <p:ext uri="{BB962C8B-B14F-4D97-AF65-F5344CB8AC3E}">
        <p14:creationId xmlns:p14="http://schemas.microsoft.com/office/powerpoint/2010/main" val="41991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48C70-BF40-47A1-B216-D0E634E7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5" y="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14EC5-14A3-4BFB-BEF6-F411C39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3" y="1503894"/>
            <a:ext cx="5368476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dirty="0"/>
              <a:t>Хоть игрок и хотел бы играть на 1 линии, исходя из параметров машины, лучше выбрать бой издалека. </a:t>
            </a:r>
          </a:p>
          <a:p>
            <a:pPr marL="0" indent="0">
              <a:buNone/>
            </a:pPr>
            <a:r>
              <a:rPr lang="ru-RU" sz="1900" dirty="0"/>
              <a:t>Улучшить нужно:</a:t>
            </a:r>
          </a:p>
          <a:p>
            <a:r>
              <a:rPr lang="ru-RU" sz="1900" dirty="0"/>
              <a:t>Маскировку</a:t>
            </a:r>
          </a:p>
          <a:p>
            <a:r>
              <a:rPr lang="ru-RU" sz="1900" dirty="0"/>
              <a:t>Обзор</a:t>
            </a:r>
          </a:p>
          <a:p>
            <a:r>
              <a:rPr lang="ru-RU" sz="1900" dirty="0"/>
              <a:t>Скорость.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2D6FD-8337-472A-B7C6-51971603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169" y="621259"/>
            <a:ext cx="5071533" cy="61102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36CF1E-FC28-4780-9AC0-9E0B349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51" y="4381125"/>
            <a:ext cx="4838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7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A7CD9-1A0E-41ED-9050-3161E090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19026" cy="1325563"/>
          </a:xfrm>
        </p:spPr>
        <p:txBody>
          <a:bodyPr/>
          <a:lstStyle/>
          <a:p>
            <a:r>
              <a:rPr lang="ru-RU" i="0" dirty="0"/>
              <a:t>Почему выдана такая рекомендация?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6A8A7B-E457-44A2-A5B0-7DACE5C5B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7119026" cy="416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Исходя из базы знаний, сформированной экспертом, на основе его </a:t>
            </a:r>
            <a:r>
              <a:rPr lang="ru-RU" sz="2200" b="1" dirty="0"/>
              <a:t>опыта игры</a:t>
            </a:r>
            <a:r>
              <a:rPr lang="ru-RU" sz="2200" dirty="0"/>
              <a:t>. </a:t>
            </a:r>
          </a:p>
          <a:p>
            <a:pPr marL="0" indent="0">
              <a:buNone/>
            </a:pPr>
            <a:r>
              <a:rPr lang="ru-RU" sz="2200" dirty="0"/>
              <a:t>Экспертом является более опытный игрок, </a:t>
            </a:r>
            <a:r>
              <a:rPr lang="ru-RU" sz="2200" b="1" dirty="0"/>
              <a:t>понимающий</a:t>
            </a:r>
            <a:r>
              <a:rPr lang="ru-RU" sz="2200" dirty="0"/>
              <a:t> какие значения параметров являются </a:t>
            </a:r>
            <a:r>
              <a:rPr lang="ru-RU" sz="2200" i="1" dirty="0"/>
              <a:t>средними, какие высокими.</a:t>
            </a:r>
          </a:p>
          <a:p>
            <a:pPr marL="0" indent="0">
              <a:buNone/>
            </a:pPr>
            <a:endParaRPr lang="ru-RU" sz="2200" i="1" dirty="0"/>
          </a:p>
          <a:p>
            <a:pPr marL="0" indent="0">
              <a:buNone/>
            </a:pPr>
            <a:r>
              <a:rPr lang="ru-RU" sz="2200" dirty="0"/>
              <a:t>Видно, что эксперт составил приоритетное оборудование для достижения наилучших результатов при каждой стратегии ведения боя.</a:t>
            </a:r>
          </a:p>
          <a:p>
            <a:pPr marL="0" indent="0">
              <a:buNone/>
            </a:pPr>
            <a:r>
              <a:rPr lang="ru-RU" sz="2200" dirty="0"/>
              <a:t>Эти данные учитываются при составлении рекомендаций для пользователя.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BA0476-400F-4499-98AF-D4C86032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46" y="0"/>
            <a:ext cx="4009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9F062-3AFE-4AF6-90C3-2CC96634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35" y="1507167"/>
            <a:ext cx="3461425" cy="3843666"/>
          </a:xfrm>
        </p:spPr>
        <p:txBody>
          <a:bodyPr>
            <a:normAutofit/>
          </a:bodyPr>
          <a:lstStyle/>
          <a:p>
            <a:r>
              <a:rPr lang="ru-RU" sz="2000" dirty="0"/>
              <a:t>Скорость: 50</a:t>
            </a:r>
          </a:p>
          <a:p>
            <a:r>
              <a:rPr lang="ru-RU" sz="2000" dirty="0"/>
              <a:t>Очки прочности: 2100</a:t>
            </a:r>
          </a:p>
          <a:p>
            <a:r>
              <a:rPr lang="ru-RU" sz="2000" dirty="0"/>
              <a:t>Урон: 440</a:t>
            </a:r>
          </a:p>
          <a:p>
            <a:r>
              <a:rPr lang="ru-RU" sz="2000" dirty="0"/>
              <a:t>Перезарядка: 10,55</a:t>
            </a:r>
          </a:p>
          <a:p>
            <a:r>
              <a:rPr lang="ru-RU" sz="2000" dirty="0"/>
              <a:t>Маневренность: 29</a:t>
            </a:r>
          </a:p>
          <a:p>
            <a:r>
              <a:rPr lang="ru-RU" sz="2000" dirty="0"/>
              <a:t>Живучесть: 714</a:t>
            </a:r>
          </a:p>
          <a:p>
            <a:r>
              <a:rPr lang="ru-RU" sz="2000" dirty="0"/>
              <a:t>Обзор: 380</a:t>
            </a:r>
          </a:p>
          <a:p>
            <a:r>
              <a:rPr lang="ru-RU" sz="2000" dirty="0"/>
              <a:t>Маскировка: 5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9B05C-15E0-4766-B442-FD5F84F2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" r="23204" b="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5D3659-6B9F-4695-9D9D-F3AE8BEA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Пример 2</a:t>
            </a:r>
          </a:p>
        </p:txBody>
      </p:sp>
    </p:spTree>
    <p:extLst>
      <p:ext uri="{BB962C8B-B14F-4D97-AF65-F5344CB8AC3E}">
        <p14:creationId xmlns:p14="http://schemas.microsoft.com/office/powerpoint/2010/main" val="5510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5C3A2-3F11-4260-9CAC-870B26D7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02" y="-32222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08FAD8-0C2D-4F85-B811-570984306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802" y="864567"/>
            <a:ext cx="5766879" cy="390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dirty="0"/>
              <a:t>Игрок в силу своей неопытности хотел играть на дистанции, что для данного танка – неэффективная тактика в виду изначально </a:t>
            </a:r>
            <a:r>
              <a:rPr lang="ru-RU" sz="1900" b="1" dirty="0"/>
              <a:t>слабого обзора и скорости</a:t>
            </a:r>
            <a:r>
              <a:rPr lang="ru-RU" sz="1900" dirty="0"/>
              <a:t>.</a:t>
            </a:r>
          </a:p>
          <a:p>
            <a:pPr marL="0" indent="0">
              <a:buNone/>
            </a:pPr>
            <a:r>
              <a:rPr lang="ru-RU" sz="1900" dirty="0"/>
              <a:t>ЭС говорит, что нужно играть на первой линии и улучшить </a:t>
            </a:r>
          </a:p>
          <a:p>
            <a:r>
              <a:rPr lang="ru-RU" sz="1900" dirty="0"/>
              <a:t>Очки прочности</a:t>
            </a:r>
          </a:p>
          <a:p>
            <a:r>
              <a:rPr lang="ru-RU" sz="1900" dirty="0"/>
              <a:t>Скорость </a:t>
            </a:r>
          </a:p>
          <a:p>
            <a:r>
              <a:rPr lang="ru-RU" sz="1900" dirty="0"/>
              <a:t>Бронирование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740823-25DC-4015-9504-3EDBE8EC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37" y="468851"/>
            <a:ext cx="4966758" cy="613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4BCCE2-0CE8-4208-A8EE-DA2914E1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01" y="4257500"/>
            <a:ext cx="4829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0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789E-82FB-41CB-BDB5-8E2703E2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Обновление Базы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2429B2-D8E3-4E59-B1AD-4FF8D583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бы Эксперт составил другую модель </a:t>
            </a:r>
            <a:r>
              <a:rPr lang="ru-RU" dirty="0" err="1"/>
              <a:t>фаззификации</a:t>
            </a:r>
            <a:r>
              <a:rPr lang="ru-RU" dirty="0"/>
              <a:t> параметров, ЭС бы дала другую рекомендацию по подбору оборудования.</a:t>
            </a:r>
          </a:p>
          <a:p>
            <a:pPr marL="0" indent="0">
              <a:buNone/>
            </a:pPr>
            <a:r>
              <a:rPr lang="ru-RU" dirty="0"/>
              <a:t>Допустим, что эксперт в виду каких-то обстоятельств поменял свое мнение о параметре «Очки прочности». Теперь значения функции принадлежности будут выглядеть так: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807511-ABD9-4F93-881B-E8FF7694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02" y="4819954"/>
            <a:ext cx="5388287" cy="6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1A90B-6E17-4B91-AF12-49D79DC7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763"/>
            <a:ext cx="1982821" cy="1239939"/>
          </a:xfrm>
        </p:spPr>
        <p:txBody>
          <a:bodyPr>
            <a:normAutofit/>
          </a:bodyPr>
          <a:lstStyle/>
          <a:p>
            <a:r>
              <a:rPr lang="ru-RU" sz="2800" i="0" dirty="0"/>
              <a:t>Общая картина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563E0-0EB6-4210-820B-3EC41AEB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44E760-2023-45BD-86C2-F260E075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68" y="691073"/>
            <a:ext cx="10353627" cy="60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7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349D7-0870-42FC-B4F5-94C3805A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55596" cy="1325563"/>
          </a:xfrm>
        </p:spPr>
        <p:txBody>
          <a:bodyPr>
            <a:normAutofit fontScale="90000"/>
          </a:bodyPr>
          <a:lstStyle/>
          <a:p>
            <a:r>
              <a:rPr lang="ru-RU" i="0" dirty="0"/>
              <a:t>Результат с обновленной Базой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C3554-0FC4-47FB-B5C6-DD66C2DD0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5537693" cy="416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Как мы видим, улучшение очков прочности нецелесообразно, так как даже улучшив, их все равно будет недостаточно. Поэтому ЭС советует поставить оборудование на увеличение урона.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F0C98-25A1-4614-8FB9-4BA0CB4A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78" y="441798"/>
            <a:ext cx="4983924" cy="61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F73634-A5EA-42D2-9010-B491DF96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1798"/>
            <a:ext cx="4876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9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7AFB-868D-45C9-9C96-1DEACB6EE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80" y="1507162"/>
            <a:ext cx="3578156" cy="3843666"/>
          </a:xfrm>
        </p:spPr>
        <p:txBody>
          <a:bodyPr>
            <a:normAutofit/>
          </a:bodyPr>
          <a:lstStyle/>
          <a:p>
            <a:r>
              <a:rPr lang="ru-RU" sz="2000" dirty="0"/>
              <a:t>Скорость: 35</a:t>
            </a:r>
          </a:p>
          <a:p>
            <a:r>
              <a:rPr lang="ru-RU" sz="2000" dirty="0"/>
              <a:t>Очки прочности: 1700</a:t>
            </a:r>
          </a:p>
          <a:p>
            <a:r>
              <a:rPr lang="ru-RU" sz="2000" dirty="0"/>
              <a:t>Урон: 490</a:t>
            </a:r>
          </a:p>
          <a:p>
            <a:r>
              <a:rPr lang="ru-RU" sz="2000" dirty="0"/>
              <a:t>Перезарядка: 10,1</a:t>
            </a:r>
          </a:p>
          <a:p>
            <a:r>
              <a:rPr lang="ru-RU" sz="2000" dirty="0"/>
              <a:t>Маневренность: 27</a:t>
            </a:r>
          </a:p>
          <a:p>
            <a:r>
              <a:rPr lang="ru-RU" sz="2000" dirty="0"/>
              <a:t>Живучесть: 814</a:t>
            </a:r>
          </a:p>
          <a:p>
            <a:r>
              <a:rPr lang="ru-RU" sz="2000" dirty="0"/>
              <a:t>Обзор: 350</a:t>
            </a:r>
          </a:p>
          <a:p>
            <a:r>
              <a:rPr lang="ru-RU" sz="2000" dirty="0"/>
              <a:t>Маскировка: 5,48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D25A9F-1E8A-4698-8815-F19998A8E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r="25158" b="-1"/>
          <a:stretch/>
        </p:blipFill>
        <p:spPr>
          <a:xfrm>
            <a:off x="4719619" y="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D4736B-17C7-48B1-A0ED-B86592FF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Пример 3</a:t>
            </a:r>
          </a:p>
        </p:txBody>
      </p:sp>
    </p:spTree>
    <p:extLst>
      <p:ext uri="{BB962C8B-B14F-4D97-AF65-F5344CB8AC3E}">
        <p14:creationId xmlns:p14="http://schemas.microsoft.com/office/powerpoint/2010/main" val="106942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78BF9-5F36-4D23-A72B-AA2DF010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04179"/>
            <a:ext cx="3888526" cy="805954"/>
          </a:xfrm>
        </p:spPr>
        <p:txBody>
          <a:bodyPr>
            <a:normAutofit/>
          </a:bodyPr>
          <a:lstStyle/>
          <a:p>
            <a:r>
              <a:rPr lang="ru-RU" i="0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B2048D-0905-47BD-A024-ADE38684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14312"/>
            <a:ext cx="5348592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Наиболее эффективная комплектация для данной машины:</a:t>
            </a:r>
          </a:p>
          <a:p>
            <a:r>
              <a:rPr lang="ru-RU" sz="2000" dirty="0"/>
              <a:t>Укрепление бронирования,</a:t>
            </a:r>
          </a:p>
          <a:p>
            <a:r>
              <a:rPr lang="ru-RU" sz="2000" dirty="0"/>
              <a:t>Снижение времени перезарядки,</a:t>
            </a:r>
          </a:p>
          <a:p>
            <a:r>
              <a:rPr lang="ru-RU" sz="2000" dirty="0"/>
              <a:t>Увеличение очков разового урона.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95D02-C7FD-4C3F-9404-4235A97E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t="1" r="2177" b="989"/>
          <a:stretch/>
        </p:blipFill>
        <p:spPr>
          <a:xfrm>
            <a:off x="6848475" y="318109"/>
            <a:ext cx="4819650" cy="6006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83B4CC-1532-42CB-B874-27FEB9D6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97" y="3990975"/>
            <a:ext cx="4876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45A42B-013F-44B2-8CD4-35858B22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4" r="30197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C285A3F-803B-4028-9510-12CB3ED3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307" y="1615501"/>
            <a:ext cx="3758622" cy="3626998"/>
          </a:xfrm>
        </p:spPr>
        <p:txBody>
          <a:bodyPr>
            <a:normAutofit/>
          </a:bodyPr>
          <a:lstStyle/>
          <a:p>
            <a:r>
              <a:rPr lang="ru-RU" sz="2000" dirty="0"/>
              <a:t>Скорость: 45</a:t>
            </a:r>
          </a:p>
          <a:p>
            <a:r>
              <a:rPr lang="ru-RU" sz="2000" dirty="0"/>
              <a:t>Очки прочности: 2000</a:t>
            </a:r>
          </a:p>
          <a:p>
            <a:r>
              <a:rPr lang="ru-RU" sz="2000" dirty="0"/>
              <a:t>Урон: 390</a:t>
            </a:r>
          </a:p>
          <a:p>
            <a:r>
              <a:rPr lang="ru-RU" sz="2000" dirty="0"/>
              <a:t>Перезарядка: 8,52</a:t>
            </a:r>
          </a:p>
          <a:p>
            <a:r>
              <a:rPr lang="ru-RU" sz="2000" dirty="0"/>
              <a:t>Маневренность: 53</a:t>
            </a:r>
          </a:p>
          <a:p>
            <a:r>
              <a:rPr lang="ru-RU" sz="2000" dirty="0"/>
              <a:t>Живучесть: 554</a:t>
            </a:r>
          </a:p>
          <a:p>
            <a:r>
              <a:rPr lang="ru-RU" sz="2000" dirty="0"/>
              <a:t>Обзор: 410</a:t>
            </a:r>
          </a:p>
          <a:p>
            <a:r>
              <a:rPr lang="ru-RU" sz="2000" dirty="0"/>
              <a:t>Маскировка: 8,27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87CCE9-54E4-4E28-A0F8-AD5C82C6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307" y="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Пример 4</a:t>
            </a:r>
          </a:p>
        </p:txBody>
      </p:sp>
    </p:spTree>
    <p:extLst>
      <p:ext uri="{BB962C8B-B14F-4D97-AF65-F5344CB8AC3E}">
        <p14:creationId xmlns:p14="http://schemas.microsoft.com/office/powerpoint/2010/main" val="170262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AC50-12CA-4D06-8E7F-B1E39ACA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803F0D-8F32-4532-85EB-D223932E5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5350164" cy="44815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У танка есть боевые параметры, тактико-технические характеристики. Такие как: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Скорость,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Очки прочности,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Урон,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Перезарядка орудия,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Манёвренность,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Бронирование,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Обзор,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Маскировка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14C00B8-3442-4374-A837-67ADEAFA62B3}"/>
              </a:ext>
            </a:extLst>
          </p:cNvPr>
          <p:cNvSpPr txBox="1">
            <a:spLocks/>
          </p:cNvSpPr>
          <p:nvPr/>
        </p:nvSpPr>
        <p:spPr>
          <a:xfrm>
            <a:off x="6523183" y="1626033"/>
            <a:ext cx="5350164" cy="4481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И параметры можно улучшать с помощью оборудования. Но, у танка есть только </a:t>
            </a:r>
            <a:r>
              <a:rPr lang="ru-RU" sz="2400" b="1" dirty="0"/>
              <a:t>3 слота </a:t>
            </a:r>
            <a:r>
              <a:rPr lang="ru-RU" sz="2400" dirty="0"/>
              <a:t>для улучшения только </a:t>
            </a:r>
            <a:r>
              <a:rPr lang="ru-RU" sz="2400" b="1" dirty="0"/>
              <a:t>трёх</a:t>
            </a:r>
            <a:r>
              <a:rPr lang="ru-RU" sz="2400" dirty="0"/>
              <a:t> параметров.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Новички часто </a:t>
            </a:r>
            <a:r>
              <a:rPr lang="ru-RU" sz="2400" b="1" dirty="0"/>
              <a:t>не знают </a:t>
            </a:r>
            <a:r>
              <a:rPr lang="ru-RU" sz="2400" dirty="0"/>
              <a:t>что им улучшить для более эффективной игры. Также, неопытные игроки не знают как играть на танке, какой стиль игры более подходит выбранной машине.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Экспертная система также подскажет наиболее эффективный стиль игры.</a:t>
            </a:r>
          </a:p>
        </p:txBody>
      </p:sp>
    </p:spTree>
    <p:extLst>
      <p:ext uri="{BB962C8B-B14F-4D97-AF65-F5344CB8AC3E}">
        <p14:creationId xmlns:p14="http://schemas.microsoft.com/office/powerpoint/2010/main" val="213628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3AF4F-AA47-4630-9C0A-106F071C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BD49B8-1952-48F9-9A40-F0EF17C8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284" y="1407423"/>
            <a:ext cx="5325723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Для тактики поддержки на 2-й линии, эффективнее всего данной машине улучшить:</a:t>
            </a:r>
          </a:p>
          <a:p>
            <a:r>
              <a:rPr lang="ru-RU" sz="2000" dirty="0"/>
              <a:t>Максимальную скорость</a:t>
            </a:r>
          </a:p>
          <a:p>
            <a:r>
              <a:rPr lang="ru-RU" sz="2000" dirty="0"/>
              <a:t>Очки прочности</a:t>
            </a:r>
          </a:p>
          <a:p>
            <a:r>
              <a:rPr lang="ru-RU" sz="2000" dirty="0"/>
              <a:t>Обзор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ECE623-50DD-4800-B105-ABEBBD92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6" y="443486"/>
            <a:ext cx="4985808" cy="59710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F9B219-D619-4DDD-BC99-2E647580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7" y="4128513"/>
            <a:ext cx="48101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3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D894347-C9A9-4BFD-8A6D-05A2B0CD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284ED281-4082-46F9-86EE-D7890136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5531D9B7-48AB-4407-A9E8-13391FCB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9902" flipV="1">
            <a:off x="5210629" y="4242714"/>
            <a:ext cx="7104297" cy="3137347"/>
          </a:xfrm>
          <a:custGeom>
            <a:avLst/>
            <a:gdLst>
              <a:gd name="connsiteX0" fmla="*/ 6772629 w 7104297"/>
              <a:gd name="connsiteY0" fmla="*/ 3137347 h 3137347"/>
              <a:gd name="connsiteX1" fmla="*/ 7104297 w 7104297"/>
              <a:gd name="connsiteY1" fmla="*/ 1081624 h 3137347"/>
              <a:gd name="connsiteX2" fmla="*/ 400225 w 7104297"/>
              <a:gd name="connsiteY2" fmla="*/ 0 h 3137347"/>
              <a:gd name="connsiteX3" fmla="*/ 277738 w 7104297"/>
              <a:gd name="connsiteY3" fmla="*/ 5048 h 3137347"/>
              <a:gd name="connsiteX4" fmla="*/ 0 w 7104297"/>
              <a:gd name="connsiteY4" fmla="*/ 23585 h 3137347"/>
              <a:gd name="connsiteX5" fmla="*/ 296410 w 7104297"/>
              <a:gd name="connsiteY5" fmla="*/ 136472 h 3137347"/>
              <a:gd name="connsiteX6" fmla="*/ 396403 w 7104297"/>
              <a:gd name="connsiteY6" fmla="*/ 445861 h 3137347"/>
              <a:gd name="connsiteX7" fmla="*/ 760665 w 7104297"/>
              <a:gd name="connsiteY7" fmla="*/ 621461 h 3137347"/>
              <a:gd name="connsiteX8" fmla="*/ 996368 w 7104297"/>
              <a:gd name="connsiteY8" fmla="*/ 684176 h 3137347"/>
              <a:gd name="connsiteX9" fmla="*/ 1535617 w 7104297"/>
              <a:gd name="connsiteY9" fmla="*/ 776157 h 3137347"/>
              <a:gd name="connsiteX10" fmla="*/ 1614185 w 7104297"/>
              <a:gd name="connsiteY10" fmla="*/ 926671 h 3137347"/>
              <a:gd name="connsiteX11" fmla="*/ 1682037 w 7104297"/>
              <a:gd name="connsiteY11" fmla="*/ 1093909 h 3137347"/>
              <a:gd name="connsiteX12" fmla="*/ 1824886 w 7104297"/>
              <a:gd name="connsiteY12" fmla="*/ 1202614 h 3137347"/>
              <a:gd name="connsiteX13" fmla="*/ 714243 w 7104297"/>
              <a:gd name="connsiteY13" fmla="*/ 1185890 h 3137347"/>
              <a:gd name="connsiteX14" fmla="*/ 1967733 w 7104297"/>
              <a:gd name="connsiteY14" fmla="*/ 1537090 h 3137347"/>
              <a:gd name="connsiteX15" fmla="*/ 1857026 w 7104297"/>
              <a:gd name="connsiteY15" fmla="*/ 1675062 h 3137347"/>
              <a:gd name="connsiteX16" fmla="*/ 2542697 w 7104297"/>
              <a:gd name="connsiteY16" fmla="*/ 1863205 h 3137347"/>
              <a:gd name="connsiteX17" fmla="*/ 2174863 w 7104297"/>
              <a:gd name="connsiteY17" fmla="*/ 1884109 h 3137347"/>
              <a:gd name="connsiteX18" fmla="*/ 4314015 w 7104297"/>
              <a:gd name="connsiteY18" fmla="*/ 2670128 h 3137347"/>
              <a:gd name="connsiteX19" fmla="*/ 5430784 w 7104297"/>
              <a:gd name="connsiteY19" fmla="*/ 2889725 h 3137347"/>
              <a:gd name="connsiteX20" fmla="*/ 6613344 w 7104297"/>
              <a:gd name="connsiteY20" fmla="*/ 3108822 h 31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04297" h="313734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B4B65-517A-48AE-8FAA-72354732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845"/>
            <a:ext cx="6696453" cy="36436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i="0" dirty="0" err="1"/>
              <a:t>Нечёткая</a:t>
            </a:r>
            <a:r>
              <a:rPr lang="en-US" sz="6000" i="0" dirty="0"/>
              <a:t> </a:t>
            </a:r>
            <a:r>
              <a:rPr lang="en-US" sz="6000" i="0" dirty="0" err="1"/>
              <a:t>логика</a:t>
            </a:r>
            <a:endParaRPr lang="en-US" sz="6000" i="0" dirty="0"/>
          </a:p>
        </p:txBody>
      </p:sp>
    </p:spTree>
    <p:extLst>
      <p:ext uri="{BB962C8B-B14F-4D97-AF65-F5344CB8AC3E}">
        <p14:creationId xmlns:p14="http://schemas.microsoft.com/office/powerpoint/2010/main" val="170626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A7CD9-1A0E-41ED-9050-3161E090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6A8A7B-E457-44A2-A5B0-7DACE5C5B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7119026" cy="416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База знаний формируется экспертом, на основе его </a:t>
            </a:r>
            <a:r>
              <a:rPr lang="ru-RU" sz="2200" b="1" dirty="0"/>
              <a:t>опыта игры</a:t>
            </a:r>
            <a:r>
              <a:rPr lang="ru-RU" sz="2200" dirty="0"/>
              <a:t>. </a:t>
            </a:r>
          </a:p>
          <a:p>
            <a:pPr marL="0" indent="0">
              <a:buNone/>
            </a:pPr>
            <a:r>
              <a:rPr lang="ru-RU" sz="2200" dirty="0"/>
              <a:t>Экспертом является более опытный игрок, </a:t>
            </a:r>
            <a:r>
              <a:rPr lang="ru-RU" sz="2200" b="1" dirty="0"/>
              <a:t>понимающий</a:t>
            </a:r>
            <a:r>
              <a:rPr lang="ru-RU" sz="2200" dirty="0"/>
              <a:t> какие значения параметров являются </a:t>
            </a:r>
            <a:r>
              <a:rPr lang="ru-RU" sz="2200" i="1" dirty="0"/>
              <a:t>средними, какие высокими.</a:t>
            </a:r>
          </a:p>
          <a:p>
            <a:pPr marL="0" indent="0">
              <a:buNone/>
            </a:pPr>
            <a:endParaRPr lang="ru-RU" sz="2200" i="1" dirty="0"/>
          </a:p>
          <a:p>
            <a:pPr marL="0" indent="0">
              <a:buNone/>
            </a:pPr>
            <a:r>
              <a:rPr lang="ru-RU" sz="2200" dirty="0"/>
              <a:t>Видно, что эксперт составил приоритетное оборудование для достижения наилучших результатов при каждой стратегии ведения боя.</a:t>
            </a:r>
          </a:p>
          <a:p>
            <a:pPr marL="0" indent="0">
              <a:buNone/>
            </a:pPr>
            <a:r>
              <a:rPr lang="ru-RU" sz="2200" dirty="0"/>
              <a:t>Эти данные учитываются при составлении рекомендаций для пользователя.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BA0476-400F-4499-98AF-D4C86032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46" y="0"/>
            <a:ext cx="4009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8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22F20-28D9-4EC5-A20F-BDB18AC2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Функции принадлежности для параметров танка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C2FB7-1EA1-4156-B775-F2EB5728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каждого параметра задаётся своя функция принадлежности. Задаёт ее эксперт, который в виду своего опыта знает, какое значение «маленькое», какое «среднее» и «высокое». </a:t>
            </a:r>
          </a:p>
          <a:p>
            <a:pPr marL="0" indent="0">
              <a:buNone/>
            </a:pPr>
            <a:r>
              <a:rPr lang="ru-RU" dirty="0"/>
              <a:t>Значения по оси Х задаются экспертом через запятую в окне ввода параметров. </a:t>
            </a:r>
          </a:p>
        </p:txBody>
      </p:sp>
    </p:spTree>
    <p:extLst>
      <p:ext uri="{BB962C8B-B14F-4D97-AF65-F5344CB8AC3E}">
        <p14:creationId xmlns:p14="http://schemas.microsoft.com/office/powerpoint/2010/main" val="259949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45E2E-AD61-4934-B374-A498FD8A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6283223" cy="1433433"/>
          </a:xfrm>
        </p:spPr>
        <p:txBody>
          <a:bodyPr anchor="b">
            <a:normAutofit/>
          </a:bodyPr>
          <a:lstStyle/>
          <a:p>
            <a:r>
              <a:rPr lang="ru-RU" i="0" dirty="0"/>
              <a:t>Формирование Базы знаний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3D97BC-F78D-48C6-A069-D1F87395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7" y="344273"/>
            <a:ext cx="3984063" cy="20219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7CE8E-031D-49D0-B39B-889751F6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0" y="2562775"/>
            <a:ext cx="3984062" cy="20219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088E68-6A32-4357-9CE5-10E80C219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" t="3368" r="4449" b="4862"/>
          <a:stretch/>
        </p:blipFill>
        <p:spPr>
          <a:xfrm>
            <a:off x="960697" y="4641083"/>
            <a:ext cx="3935092" cy="202191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B9C7FB4-3305-4EE1-AC73-93580942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endParaRPr lang="ru-RU" sz="200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8319E6-0663-454B-AB27-06E8099B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48" y="1940450"/>
            <a:ext cx="5506058" cy="47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D575F-078B-4C5D-98BB-27756859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Функции принадлежности для параметров танка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1C4D5-720E-4940-938B-B7324244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326" y="2011680"/>
            <a:ext cx="7730779" cy="33677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02337D-47D0-4EB1-A323-71C473A7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1" y="2011680"/>
            <a:ext cx="4078874" cy="178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3D981D-8D68-4F72-98B9-C130C8EB1EA1}"/>
              </a:ext>
            </a:extLst>
          </p:cNvPr>
          <p:cNvSpPr txBox="1"/>
          <p:nvPr/>
        </p:nvSpPr>
        <p:spPr>
          <a:xfrm>
            <a:off x="215632" y="3793787"/>
            <a:ext cx="4078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таком виде хранятся значения функций принадлежности, которые подаются на вход в функции, </a:t>
            </a:r>
            <a:r>
              <a:rPr lang="ru-RU" dirty="0" err="1"/>
              <a:t>фаззифицирующие</a:t>
            </a:r>
            <a:r>
              <a:rPr lang="ru-RU" dirty="0"/>
              <a:t> входной параметр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9E0F9-795F-4EDE-8F88-8C364532B5C7}"/>
              </a:ext>
            </a:extLst>
          </p:cNvPr>
          <p:cNvSpPr txBox="1"/>
          <p:nvPr/>
        </p:nvSpPr>
        <p:spPr>
          <a:xfrm>
            <a:off x="4372326" y="5453975"/>
            <a:ext cx="763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Функции принадлежности: «Маленький», «Средний», «Большой».</a:t>
            </a:r>
          </a:p>
        </p:txBody>
      </p:sp>
    </p:spTree>
    <p:extLst>
      <p:ext uri="{BB962C8B-B14F-4D97-AF65-F5344CB8AC3E}">
        <p14:creationId xmlns:p14="http://schemas.microsoft.com/office/powerpoint/2010/main" val="18055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8C56C-C7AA-42C8-998E-85128F0E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Оборудование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971EF7-CA07-4827-AE6B-3D25441C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200" dirty="0"/>
              <a:t>Также для оборудования эксперт задаёт функции принадлежности.</a:t>
            </a:r>
          </a:p>
          <a:p>
            <a:pPr marL="0" indent="0">
              <a:buNone/>
            </a:pPr>
            <a:r>
              <a:rPr lang="ru-RU" sz="2200" dirty="0"/>
              <a:t>Нечеткие переменные: </a:t>
            </a:r>
          </a:p>
          <a:p>
            <a:r>
              <a:rPr lang="ru-RU" sz="2200" dirty="0"/>
              <a:t>Нецелесообразно использовать, </a:t>
            </a:r>
          </a:p>
          <a:p>
            <a:r>
              <a:rPr lang="ru-RU" sz="2200" dirty="0"/>
              <a:t>Целесообразно, </a:t>
            </a:r>
          </a:p>
          <a:p>
            <a:r>
              <a:rPr lang="ru-RU" sz="2200" dirty="0"/>
              <a:t>Наиболее целесообразно.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A8A540-1DE2-4947-AC43-F7DC6ED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25" y="4636824"/>
            <a:ext cx="4619625" cy="33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15C1A-FFE1-4D4D-A809-65ADB63EB67F}"/>
              </a:ext>
            </a:extLst>
          </p:cNvPr>
          <p:cNvSpPr txBox="1"/>
          <p:nvPr/>
        </p:nvSpPr>
        <p:spPr>
          <a:xfrm>
            <a:off x="6509425" y="4971871"/>
            <a:ext cx="484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таком виде хранятся значения. </a:t>
            </a:r>
          </a:p>
          <a:p>
            <a:r>
              <a:rPr lang="ru-RU" dirty="0"/>
              <a:t>Они подаются в функцию, где она выявляет «целесообразно» ли улучшать данную характеристику. </a:t>
            </a:r>
          </a:p>
        </p:txBody>
      </p:sp>
    </p:spTree>
    <p:extLst>
      <p:ext uri="{BB962C8B-B14F-4D97-AF65-F5344CB8AC3E}">
        <p14:creationId xmlns:p14="http://schemas.microsoft.com/office/powerpoint/2010/main" val="2077215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69AE0-797D-43AE-9BF2-B6CA3A3F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Функции принадлежности для оборудования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137D8-0378-4CCA-B7FA-658D3339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51" y="2011680"/>
            <a:ext cx="3057559" cy="25220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C14842-CB38-41C8-9CAA-AB9B22B1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85" y="1899686"/>
            <a:ext cx="3168657" cy="2634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F7936F-9241-4C18-A2DC-5D4DA5C26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3" y="1952255"/>
            <a:ext cx="3168657" cy="2522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EF2904-C59A-4D71-8366-4DA9FD446AF6}"/>
              </a:ext>
            </a:extLst>
          </p:cNvPr>
          <p:cNvSpPr txBox="1"/>
          <p:nvPr/>
        </p:nvSpPr>
        <p:spPr>
          <a:xfrm>
            <a:off x="885021" y="4742776"/>
            <a:ext cx="10292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Ввели значения параметров танка, и вычислили для каждого из них значения истинности функций «Маленький Параметр», «Средний Параметр», «Высокий Параметр». Эти значения истинности ЭС будет использовать для модификации нечетких множеств (описанных выше). </a:t>
            </a:r>
          </a:p>
        </p:txBody>
      </p:sp>
    </p:spTree>
    <p:extLst>
      <p:ext uri="{BB962C8B-B14F-4D97-AF65-F5344CB8AC3E}">
        <p14:creationId xmlns:p14="http://schemas.microsoft.com/office/powerpoint/2010/main" val="420264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A2C3A-CB30-4349-9628-CDDC2508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Функции принадлежности для оборудования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8041B43-3CF9-4591-877A-34413B6D8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082884"/>
            <a:ext cx="9667673" cy="360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22582-19A2-4280-B0A6-092A8969389F}"/>
              </a:ext>
            </a:extLst>
          </p:cNvPr>
          <p:cNvSpPr txBox="1"/>
          <p:nvPr/>
        </p:nvSpPr>
        <p:spPr>
          <a:xfrm>
            <a:off x="838199" y="1815659"/>
            <a:ext cx="5620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Здесь происходит модификация нечетких множеств </a:t>
            </a:r>
            <a:r>
              <a:rPr lang="ru-RU" b="1" dirty="0"/>
              <a:t>методом произведения</a:t>
            </a:r>
            <a:r>
              <a:rPr lang="ru-RU" dirty="0"/>
              <a:t>. </a:t>
            </a:r>
            <a:endParaRPr lang="en-US" dirty="0"/>
          </a:p>
          <a:p>
            <a:r>
              <a:rPr lang="en-US" i="1" dirty="0" err="1"/>
              <a:t>multiplikator</a:t>
            </a:r>
            <a:r>
              <a:rPr lang="en-US" i="1" dirty="0"/>
              <a:t> –</a:t>
            </a:r>
            <a:r>
              <a:rPr lang="ru-RU" i="1" dirty="0"/>
              <a:t> </a:t>
            </a:r>
            <a:r>
              <a:rPr lang="ru-RU" dirty="0"/>
              <a:t>это и есть вычисленное значение истинности параметра танка.</a:t>
            </a:r>
            <a:endParaRPr lang="ru-RU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FDE70-E2C5-4F8D-B509-A6B2C68E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65" y="1027906"/>
            <a:ext cx="4591456" cy="18251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1176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F0389-FFFA-4C36-BB88-6271F6B1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Суперпозиция нечетких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12AF9-B007-4BAD-AF28-6D0878C34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 получившихся фигур функций принадлежности для оборудования, методом </a:t>
            </a:r>
            <a:r>
              <a:rPr lang="en-US" dirty="0"/>
              <a:t>Max Combination </a:t>
            </a:r>
            <a:r>
              <a:rPr lang="ru-RU" dirty="0"/>
              <a:t>вычисляется новая фигура.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18B2C1-77C1-4DA3-9BFB-C6FEE2D1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1491" y="3751327"/>
            <a:ext cx="4014743" cy="26657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0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0AF400-5031-4567-AFDC-0CB578BC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5" y="1043710"/>
            <a:ext cx="6221990" cy="4619827"/>
          </a:xfrm>
          <a:prstGeom prst="rect">
            <a:avLst/>
          </a:prstGeom>
        </p:spPr>
      </p:pic>
      <p:pic>
        <p:nvPicPr>
          <p:cNvPr id="2050" name="Picture 2" descr="Изображение выглядит как текст, гора&#10;&#10;Автоматически созданное описание">
            <a:extLst>
              <a:ext uri="{FF2B5EF4-FFF2-40B4-BE49-F238E27FC236}">
                <a16:creationId xmlns:a16="http://schemas.microsoft.com/office/drawing/2014/main" id="{4E3E836E-243E-476B-84C8-28B7578A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792" y="1761126"/>
            <a:ext cx="5662213" cy="318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80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3CD28-317A-4618-88A2-5E1D5A9B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37" y="1227954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dirty="0"/>
              <a:t>Max Combination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CC4F567-88EC-4ABF-B90A-4716D1D87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709" y="964172"/>
            <a:ext cx="7385249" cy="49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1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B65D2-C302-4CEF-8BDB-B160DEC7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 err="1"/>
              <a:t>Дефаззификация</a:t>
            </a:r>
            <a:endParaRPr lang="ru-RU" i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30F11-CD84-4561-8CE7-63CA730D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1680"/>
            <a:ext cx="4259094" cy="416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Методом центра тяжести вычисляется скаляр. Это значение показывает насколько целесообразно улучшать именно этот параметр машины.</a:t>
            </a:r>
          </a:p>
          <a:p>
            <a:pPr marL="0" indent="0">
              <a:buNone/>
            </a:pPr>
            <a:r>
              <a:rPr lang="ru-RU" sz="2200" dirty="0"/>
              <a:t>0 – наименее целесообразно</a:t>
            </a:r>
          </a:p>
          <a:p>
            <a:pPr marL="0" indent="0">
              <a:buNone/>
            </a:pPr>
            <a:r>
              <a:rPr lang="ru-RU" sz="2200" dirty="0"/>
              <a:t>1 – наиболее целесообразно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A12DF7-A448-41BB-810E-EC3D999B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19" y="2011680"/>
            <a:ext cx="6536350" cy="31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3CD28-317A-4618-88A2-5E1D5A9B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dirty="0" err="1"/>
              <a:t>Поиск</a:t>
            </a:r>
            <a:r>
              <a:rPr lang="en-US" sz="4800" i="0" dirty="0"/>
              <a:t> </a:t>
            </a:r>
            <a:r>
              <a:rPr lang="en-US" sz="4800" i="0" dirty="0" err="1"/>
              <a:t>центра</a:t>
            </a:r>
            <a:r>
              <a:rPr lang="en-US" sz="4800" i="0" dirty="0"/>
              <a:t> </a:t>
            </a:r>
            <a:r>
              <a:rPr lang="ru-RU" sz="4800" i="0" dirty="0"/>
              <a:t>тяжести</a:t>
            </a:r>
            <a:endParaRPr lang="en-US" sz="4800" i="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0C94EA-7953-42B3-8939-DF4D86BF6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70" y="753582"/>
            <a:ext cx="5482167" cy="53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1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790FA-3A92-4126-8D86-19C41780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Доступ к экспертной системе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A0EFD9-38C7-4FFD-9850-ABE84C449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https://srbohrvt.github.io/wot/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74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F7C49-32B8-4549-8790-72007E42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5"/>
            <a:ext cx="10515600" cy="1325563"/>
          </a:xfrm>
        </p:spPr>
        <p:txBody>
          <a:bodyPr/>
          <a:lstStyle/>
          <a:p>
            <a:r>
              <a:rPr lang="ru-RU" i="0" dirty="0"/>
              <a:t>Какого результата добивается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EE1E8-D7D5-44D7-B63E-F804CDB8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1328"/>
            <a:ext cx="10990635" cy="5282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200" dirty="0"/>
              <a:t>Экспертная система должна подобрать такую </a:t>
            </a:r>
            <a:r>
              <a:rPr lang="ru-RU" sz="2200" b="1" dirty="0"/>
              <a:t>комбинацию оборудования</a:t>
            </a:r>
            <a:r>
              <a:rPr lang="ru-RU" sz="2200" dirty="0"/>
              <a:t>, чтобы танк был наиболее </a:t>
            </a:r>
            <a:r>
              <a:rPr lang="ru-RU" sz="2200" b="1" dirty="0"/>
              <a:t>эффективен на поле боя</a:t>
            </a:r>
            <a:r>
              <a:rPr lang="ru-RU" sz="2200" dirty="0"/>
              <a:t>.</a:t>
            </a:r>
          </a:p>
          <a:p>
            <a:pPr marL="0" indent="0">
              <a:buNone/>
            </a:pPr>
            <a:r>
              <a:rPr lang="ru-RU" sz="2200" dirty="0"/>
              <a:t>В чем заключается эффективность? </a:t>
            </a:r>
            <a:br>
              <a:rPr lang="ru-RU" sz="2200" dirty="0"/>
            </a:br>
            <a:r>
              <a:rPr lang="ru-RU" sz="2200" dirty="0"/>
              <a:t>К примеру, если у танка очень </a:t>
            </a:r>
            <a:r>
              <a:rPr lang="ru-RU" sz="2200" i="1" dirty="0"/>
              <a:t>маленькая</a:t>
            </a:r>
            <a:r>
              <a:rPr lang="ru-RU" sz="2200" dirty="0"/>
              <a:t> скорость, то нет смысла тратить один из трех доступных слотов для оборудования для улучшения скорости. Она </a:t>
            </a:r>
            <a:r>
              <a:rPr lang="ru-RU" sz="2200" i="1" dirty="0"/>
              <a:t>все равно останется маленькой</a:t>
            </a:r>
            <a:r>
              <a:rPr lang="ru-RU" sz="2200" dirty="0"/>
              <a:t>, и это мало чем поможет игроку.</a:t>
            </a:r>
          </a:p>
          <a:p>
            <a:pPr marL="0" indent="0">
              <a:buNone/>
            </a:pPr>
            <a:r>
              <a:rPr lang="ru-RU" sz="2200" dirty="0"/>
              <a:t>Однако и слишком </a:t>
            </a:r>
            <a:r>
              <a:rPr lang="ru-RU" sz="2200" i="1" dirty="0"/>
              <a:t>высокую</a:t>
            </a:r>
            <a:r>
              <a:rPr lang="ru-RU" sz="2200" dirty="0"/>
              <a:t> скорость нет смысла улучшать, если цель  игрока – отыгрыш на первой линии. Имеется смысл рассмотреть вариант улучшения характеристик орудия или бронирования, что будет более </a:t>
            </a:r>
            <a:r>
              <a:rPr lang="ru-RU" sz="2200" i="1" dirty="0"/>
              <a:t>эффективно в ближнем бою.</a:t>
            </a:r>
          </a:p>
          <a:p>
            <a:pPr marL="0" indent="0">
              <a:buNone/>
            </a:pPr>
            <a:r>
              <a:rPr lang="ru-RU" sz="2200" dirty="0"/>
              <a:t>ЭС учитывает эти факторы: </a:t>
            </a:r>
            <a:r>
              <a:rPr lang="ru-RU" sz="2200" b="1" dirty="0"/>
              <a:t>характеристики машины </a:t>
            </a:r>
            <a:r>
              <a:rPr lang="ru-RU" sz="2200" dirty="0"/>
              <a:t>и </a:t>
            </a:r>
            <a:r>
              <a:rPr lang="ru-RU" sz="2200" b="1" dirty="0"/>
              <a:t>предпочитаемый стиль игры</a:t>
            </a:r>
            <a:r>
              <a:rPr lang="ru-RU" sz="2200" dirty="0"/>
              <a:t>, чтобы дать рекомендацию установить полезное оборудование для каждого конкретного танка и стиля игры каждого игрока.</a:t>
            </a:r>
          </a:p>
          <a:p>
            <a:pPr marL="0" indent="0">
              <a:buNone/>
            </a:pPr>
            <a:r>
              <a:rPr lang="ru-RU" sz="2200" dirty="0"/>
              <a:t>Более того, если игрок </a:t>
            </a:r>
            <a:r>
              <a:rPr lang="ru-RU" sz="2200" i="1" dirty="0"/>
              <a:t>недостаточно опытен </a:t>
            </a:r>
            <a:r>
              <a:rPr lang="ru-RU" sz="2200" dirty="0"/>
              <a:t>и на легкобронированном танке захочет играть в ближнем бою, ЭС исправит это. Она даст рекомендацию какой стиль игры лучше выбрать для данной машины.</a:t>
            </a:r>
          </a:p>
        </p:txBody>
      </p:sp>
    </p:spTree>
    <p:extLst>
      <p:ext uri="{BB962C8B-B14F-4D97-AF65-F5344CB8AC3E}">
        <p14:creationId xmlns:p14="http://schemas.microsoft.com/office/powerpoint/2010/main" val="391367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529E9-7AC0-49BB-8188-99F0BE21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ru-RU" i="0" dirty="0"/>
              <a:t>Для кого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27379-0CC0-4048-A07D-600670E8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Пользователями экспертной системы являются </a:t>
            </a:r>
            <a:r>
              <a:rPr lang="ru-RU" sz="2000" b="1" dirty="0"/>
              <a:t>неопытные игроки и новички</a:t>
            </a:r>
            <a:r>
              <a:rPr lang="ru-RU" sz="2000" dirty="0"/>
              <a:t>, которым трудно подобрать нужное оборудование сразу.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Они не понимают преимуществ машины</a:t>
            </a:r>
            <a:r>
              <a:rPr lang="en-US" sz="2000" dirty="0"/>
              <a:t>,</a:t>
            </a:r>
            <a:r>
              <a:rPr lang="ru-RU" sz="2000" dirty="0"/>
              <a:t> их комбинации и то, как на них нужно играть.</a:t>
            </a:r>
          </a:p>
        </p:txBody>
      </p:sp>
      <p:pic>
        <p:nvPicPr>
          <p:cNvPr id="1028" name="Picture 4" descr="Изображение выглядит как дерево, лес&#10;&#10;Автоматически созданное описание">
            <a:extLst>
              <a:ext uri="{FF2B5EF4-FFF2-40B4-BE49-F238E27FC236}">
                <a16:creationId xmlns:a16="http://schemas.microsoft.com/office/drawing/2014/main" id="{7575982C-3F9B-4C58-8175-2E75A1A2F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4" r="30696" b="1"/>
          <a:stretch/>
        </p:blipFill>
        <p:spPr bwMode="auto"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16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63438-76A2-41A6-8232-9317C91C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/>
              <a:t>Кто является экспертом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BE8FE-BE1F-42AF-8FC9-23576D1A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Экспертом является более опытный игрок, который принимает участие в разработке экспертной системы.</a:t>
            </a:r>
          </a:p>
          <a:p>
            <a:pPr marL="0" indent="0">
              <a:buNone/>
            </a:pPr>
            <a:r>
              <a:rPr lang="ru-RU" dirty="0"/>
              <a:t>В силу своего опыта, он может сказать, какой обзор или какая скорость у танка является большой, средней или маленькой.</a:t>
            </a:r>
          </a:p>
          <a:p>
            <a:pPr marL="0" indent="0">
              <a:buNone/>
            </a:pPr>
            <a:r>
              <a:rPr lang="ru-RU" dirty="0"/>
              <a:t>Также эксперт может задавать функции принадлежности для оборудования.</a:t>
            </a:r>
          </a:p>
          <a:p>
            <a:pPr marL="0" indent="0">
              <a:buNone/>
            </a:pPr>
            <a:r>
              <a:rPr lang="ru-RU" dirty="0"/>
              <a:t>Одним из вариантов развития ЭС - это для каждого типа оборудования задавать свою функцию </a:t>
            </a:r>
            <a:r>
              <a:rPr lang="ru-RU"/>
              <a:t>принадлежности.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10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750F-01B5-43AC-BD27-8649DB2F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659"/>
            <a:ext cx="10515600" cy="1325563"/>
          </a:xfrm>
        </p:spPr>
        <p:txBody>
          <a:bodyPr/>
          <a:lstStyle/>
          <a:p>
            <a:r>
              <a:rPr lang="ru-RU" i="0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60A539-BD6E-4848-999C-A0440816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3C10D0-E755-4CFF-9CA3-AC869EB0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2552"/>
            <a:ext cx="10515599" cy="55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94347-C9A9-4BFD-8A6D-05A2B0CD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4ED281-4082-46F9-86EE-D7890136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31D9B7-48AB-4407-A9E8-13391FCB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9902" flipV="1">
            <a:off x="5210629" y="4242714"/>
            <a:ext cx="7104297" cy="3137347"/>
          </a:xfrm>
          <a:custGeom>
            <a:avLst/>
            <a:gdLst>
              <a:gd name="connsiteX0" fmla="*/ 6772629 w 7104297"/>
              <a:gd name="connsiteY0" fmla="*/ 3137347 h 3137347"/>
              <a:gd name="connsiteX1" fmla="*/ 7104297 w 7104297"/>
              <a:gd name="connsiteY1" fmla="*/ 1081624 h 3137347"/>
              <a:gd name="connsiteX2" fmla="*/ 400225 w 7104297"/>
              <a:gd name="connsiteY2" fmla="*/ 0 h 3137347"/>
              <a:gd name="connsiteX3" fmla="*/ 277738 w 7104297"/>
              <a:gd name="connsiteY3" fmla="*/ 5048 h 3137347"/>
              <a:gd name="connsiteX4" fmla="*/ 0 w 7104297"/>
              <a:gd name="connsiteY4" fmla="*/ 23585 h 3137347"/>
              <a:gd name="connsiteX5" fmla="*/ 296410 w 7104297"/>
              <a:gd name="connsiteY5" fmla="*/ 136472 h 3137347"/>
              <a:gd name="connsiteX6" fmla="*/ 396403 w 7104297"/>
              <a:gd name="connsiteY6" fmla="*/ 445861 h 3137347"/>
              <a:gd name="connsiteX7" fmla="*/ 760665 w 7104297"/>
              <a:gd name="connsiteY7" fmla="*/ 621461 h 3137347"/>
              <a:gd name="connsiteX8" fmla="*/ 996368 w 7104297"/>
              <a:gd name="connsiteY8" fmla="*/ 684176 h 3137347"/>
              <a:gd name="connsiteX9" fmla="*/ 1535617 w 7104297"/>
              <a:gd name="connsiteY9" fmla="*/ 776157 h 3137347"/>
              <a:gd name="connsiteX10" fmla="*/ 1614185 w 7104297"/>
              <a:gd name="connsiteY10" fmla="*/ 926671 h 3137347"/>
              <a:gd name="connsiteX11" fmla="*/ 1682037 w 7104297"/>
              <a:gd name="connsiteY11" fmla="*/ 1093909 h 3137347"/>
              <a:gd name="connsiteX12" fmla="*/ 1824886 w 7104297"/>
              <a:gd name="connsiteY12" fmla="*/ 1202614 h 3137347"/>
              <a:gd name="connsiteX13" fmla="*/ 714243 w 7104297"/>
              <a:gd name="connsiteY13" fmla="*/ 1185890 h 3137347"/>
              <a:gd name="connsiteX14" fmla="*/ 1967733 w 7104297"/>
              <a:gd name="connsiteY14" fmla="*/ 1537090 h 3137347"/>
              <a:gd name="connsiteX15" fmla="*/ 1857026 w 7104297"/>
              <a:gd name="connsiteY15" fmla="*/ 1675062 h 3137347"/>
              <a:gd name="connsiteX16" fmla="*/ 2542697 w 7104297"/>
              <a:gd name="connsiteY16" fmla="*/ 1863205 h 3137347"/>
              <a:gd name="connsiteX17" fmla="*/ 2174863 w 7104297"/>
              <a:gd name="connsiteY17" fmla="*/ 1884109 h 3137347"/>
              <a:gd name="connsiteX18" fmla="*/ 4314015 w 7104297"/>
              <a:gd name="connsiteY18" fmla="*/ 2670128 h 3137347"/>
              <a:gd name="connsiteX19" fmla="*/ 5430784 w 7104297"/>
              <a:gd name="connsiteY19" fmla="*/ 2889725 h 3137347"/>
              <a:gd name="connsiteX20" fmla="*/ 6613344 w 7104297"/>
              <a:gd name="connsiteY20" fmla="*/ 3108822 h 31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04297" h="313734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E2442-6BB0-49DB-B896-99B6B972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845"/>
            <a:ext cx="6696453" cy="36436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6000" i="0" dirty="0"/>
              <a:t>Примеры работы</a:t>
            </a:r>
            <a:endParaRPr lang="en-US" sz="6000" i="0" dirty="0"/>
          </a:p>
        </p:txBody>
      </p:sp>
    </p:spTree>
    <p:extLst>
      <p:ext uri="{BB962C8B-B14F-4D97-AF65-F5344CB8AC3E}">
        <p14:creationId xmlns:p14="http://schemas.microsoft.com/office/powerpoint/2010/main" val="296909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E44DDDF-F68B-4517-9FFE-04595FE3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8118" y="1506073"/>
            <a:ext cx="3727720" cy="3845854"/>
          </a:xfrm>
        </p:spPr>
        <p:txBody>
          <a:bodyPr>
            <a:normAutofit/>
          </a:bodyPr>
          <a:lstStyle/>
          <a:p>
            <a:r>
              <a:rPr lang="ru-RU" sz="2200" dirty="0"/>
              <a:t>Скорость: 70</a:t>
            </a:r>
          </a:p>
          <a:p>
            <a:r>
              <a:rPr lang="ru-RU" sz="2200" dirty="0"/>
              <a:t>Очки прочности: 1300</a:t>
            </a:r>
          </a:p>
          <a:p>
            <a:r>
              <a:rPr lang="ru-RU" sz="2200" dirty="0"/>
              <a:t>Урон: 390</a:t>
            </a:r>
          </a:p>
          <a:p>
            <a:r>
              <a:rPr lang="ru-RU" sz="2200" dirty="0"/>
              <a:t>Перезарядка: 10,15</a:t>
            </a:r>
          </a:p>
          <a:p>
            <a:r>
              <a:rPr lang="ru-RU" sz="2200" dirty="0"/>
              <a:t>Маневренность: 33</a:t>
            </a:r>
          </a:p>
          <a:p>
            <a:r>
              <a:rPr lang="ru-RU" sz="2200" dirty="0"/>
              <a:t>Живучесть: 44</a:t>
            </a:r>
          </a:p>
          <a:p>
            <a:r>
              <a:rPr lang="ru-RU" sz="2200" dirty="0"/>
              <a:t>Обзор: 390</a:t>
            </a:r>
          </a:p>
          <a:p>
            <a:r>
              <a:rPr lang="ru-RU" sz="2200" dirty="0"/>
              <a:t>Маскировка: 40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0CAD0-F8C6-49B7-A0B8-02042150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62333"/>
            <a:ext cx="7371428" cy="513333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1D76A34-D81E-449A-8882-857E3ABB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474" y="-37930"/>
            <a:ext cx="3888526" cy="1800526"/>
          </a:xfrm>
        </p:spPr>
        <p:txBody>
          <a:bodyPr>
            <a:normAutofit/>
          </a:bodyPr>
          <a:lstStyle/>
          <a:p>
            <a:r>
              <a:rPr lang="ru-RU" i="0" dirty="0"/>
              <a:t>Пример 1</a:t>
            </a:r>
          </a:p>
        </p:txBody>
      </p:sp>
    </p:spTree>
    <p:extLst>
      <p:ext uri="{BB962C8B-B14F-4D97-AF65-F5344CB8AC3E}">
        <p14:creationId xmlns:p14="http://schemas.microsoft.com/office/powerpoint/2010/main" val="11637356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1049</Words>
  <Application>Microsoft Office PowerPoint</Application>
  <PresentationFormat>Широкоэкранный</PresentationFormat>
  <Paragraphs>139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Elephant</vt:lpstr>
      <vt:lpstr>Wingdings</vt:lpstr>
      <vt:lpstr>BrushVTI</vt:lpstr>
      <vt:lpstr>Тема Office</vt:lpstr>
      <vt:lpstr>Экспертная система для подбора оборудования для боевой машины в компьютерной игре</vt:lpstr>
      <vt:lpstr>Описание проблемы</vt:lpstr>
      <vt:lpstr>Презентация PowerPoint</vt:lpstr>
      <vt:lpstr>Какого результата добивается ЭС</vt:lpstr>
      <vt:lpstr>Для кого</vt:lpstr>
      <vt:lpstr>Кто является экспертом</vt:lpstr>
      <vt:lpstr>Интерфейс</vt:lpstr>
      <vt:lpstr>Примеры работы</vt:lpstr>
      <vt:lpstr>Пример 1</vt:lpstr>
      <vt:lpstr>Результат</vt:lpstr>
      <vt:lpstr>Почему выдана такая рекомендация?</vt:lpstr>
      <vt:lpstr>Пример 2</vt:lpstr>
      <vt:lpstr>Результат</vt:lpstr>
      <vt:lpstr>Обновление Базы знаний</vt:lpstr>
      <vt:lpstr>Общая картина</vt:lpstr>
      <vt:lpstr>Результат с обновленной Базой Знаний</vt:lpstr>
      <vt:lpstr>Пример 3</vt:lpstr>
      <vt:lpstr>Результат</vt:lpstr>
      <vt:lpstr>Пример 4</vt:lpstr>
      <vt:lpstr>Результат</vt:lpstr>
      <vt:lpstr>Нечёткая логика</vt:lpstr>
      <vt:lpstr>База Знаний</vt:lpstr>
      <vt:lpstr>Функции принадлежности для параметров танка</vt:lpstr>
      <vt:lpstr>Формирование Базы знаний</vt:lpstr>
      <vt:lpstr>Функции принадлежности для параметров танка</vt:lpstr>
      <vt:lpstr>Оборудование</vt:lpstr>
      <vt:lpstr>Функции принадлежности для оборудования</vt:lpstr>
      <vt:lpstr>Функции принадлежности для оборудования</vt:lpstr>
      <vt:lpstr>Суперпозиция нечетких множеств</vt:lpstr>
      <vt:lpstr>Max Combination</vt:lpstr>
      <vt:lpstr>Дефаззификация</vt:lpstr>
      <vt:lpstr>Поиск центра тяжести</vt:lpstr>
      <vt:lpstr>Доступ к экспертной системе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Экспертная система для подбора оборудования для боевой машины в игре</dc:title>
  <dc:creator>uran3011@hotmail.com</dc:creator>
  <cp:lastModifiedBy>uran3011@hotmail.com</cp:lastModifiedBy>
  <cp:revision>9</cp:revision>
  <dcterms:created xsi:type="dcterms:W3CDTF">2022-04-03T18:45:03Z</dcterms:created>
  <dcterms:modified xsi:type="dcterms:W3CDTF">2022-04-09T14:12:06Z</dcterms:modified>
</cp:coreProperties>
</file>